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5"/>
  </p:handoutMasterIdLst>
  <p:sldIdLst>
    <p:sldId id="256" r:id="rId2"/>
    <p:sldId id="257" r:id="rId3"/>
    <p:sldId id="269" r:id="rId4"/>
    <p:sldId id="271" r:id="rId5"/>
    <p:sldId id="272" r:id="rId6"/>
    <p:sldId id="273" r:id="rId7"/>
    <p:sldId id="263" r:id="rId8"/>
    <p:sldId id="274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0F0F0F32-25B3-412D-B055-41BAED9425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647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10883C-2CDA-48E7-9A80-E78ACD815BC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3C936-0FAB-4522-9EEE-24DE3C5A3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17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1B4C6-5C27-4348-9E35-5B6098998D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325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0D5D99F4-3EAD-42AF-A28F-6080299DBD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63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B672B-62C0-41B4-A9C2-9CA05B951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272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5286A-0292-4787-9D76-F77E859E4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08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8841D-09E5-4379-9FCB-64F905185C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321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56E0C-3E06-41D7-A20A-985A792BFA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3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285F7-B7A5-4A0A-B3BF-05DD97AC73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23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86EBC-5340-4BE5-9F18-CBAB9D5045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71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03BB2-6A54-424A-88F0-432A444628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27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CFD99-1872-4624-9027-29959A056F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5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FF17B3-4911-4D19-8F41-AC52AEF298C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accent1"/>
                </a:solidFill>
              </a:rPr>
              <a:t>Me </a:t>
            </a:r>
            <a:r>
              <a:rPr lang="en-US" altLang="en-US" sz="3400" dirty="0" err="1">
                <a:solidFill>
                  <a:schemeClr val="accent1"/>
                </a:solidFill>
              </a:rPr>
              <a:t>llamo</a:t>
            </a:r>
            <a:r>
              <a:rPr lang="en-US" altLang="en-US" sz="3400" dirty="0">
                <a:solidFill>
                  <a:schemeClr val="accent1"/>
                </a:solidFill>
              </a:rPr>
              <a:t> ___________   </a:t>
            </a:r>
            <a:r>
              <a:rPr lang="en-US" altLang="en-US" sz="3400" dirty="0" err="1">
                <a:solidFill>
                  <a:schemeClr val="accent1"/>
                </a:solidFill>
              </a:rPr>
              <a:t>Clase</a:t>
            </a:r>
            <a:r>
              <a:rPr lang="en-US" altLang="en-US" sz="3400">
                <a:solidFill>
                  <a:schemeClr val="accent1"/>
                </a:solidFill>
              </a:rPr>
              <a:t> </a:t>
            </a:r>
            <a:r>
              <a:rPr lang="en-US" altLang="en-US" sz="3400" smtClean="0">
                <a:solidFill>
                  <a:schemeClr val="accent1"/>
                </a:solidFill>
              </a:rPr>
              <a:t>701</a:t>
            </a:r>
            <a:r>
              <a:rPr lang="en-US" altLang="en-US" sz="3400" dirty="0">
                <a:solidFill>
                  <a:schemeClr val="accent1"/>
                </a:solidFill>
              </a:rPr>
              <a:t/>
            </a:r>
            <a:br>
              <a:rPr lang="en-US" altLang="en-US" sz="3400" dirty="0">
                <a:solidFill>
                  <a:schemeClr val="accent1"/>
                </a:solidFill>
              </a:rPr>
            </a:br>
            <a:r>
              <a:rPr lang="en-US" altLang="en-US" sz="3400" dirty="0">
                <a:solidFill>
                  <a:schemeClr val="accent1"/>
                </a:solidFill>
              </a:rPr>
              <a:t>La </a:t>
            </a:r>
            <a:r>
              <a:rPr lang="en-US" altLang="en-US" sz="3400" dirty="0" err="1">
                <a:solidFill>
                  <a:schemeClr val="accent1"/>
                </a:solidFill>
              </a:rPr>
              <a:t>fecha</a:t>
            </a:r>
            <a:r>
              <a:rPr lang="en-US" altLang="en-US" sz="3400" dirty="0">
                <a:solidFill>
                  <a:schemeClr val="accent1"/>
                </a:solidFill>
              </a:rPr>
              <a:t> </a:t>
            </a:r>
            <a:r>
              <a:rPr lang="en-US" altLang="en-US" sz="3400" dirty="0" err="1">
                <a:solidFill>
                  <a:schemeClr val="accent1"/>
                </a:solidFill>
              </a:rPr>
              <a:t>es</a:t>
            </a:r>
            <a:r>
              <a:rPr lang="en-US" altLang="en-US" sz="3400" dirty="0">
                <a:solidFill>
                  <a:schemeClr val="accent1"/>
                </a:solidFill>
              </a:rPr>
              <a:t> el </a:t>
            </a:r>
            <a:r>
              <a:rPr lang="en-US" altLang="en-US" sz="3400" dirty="0" smtClean="0">
                <a:solidFill>
                  <a:schemeClr val="accent1"/>
                </a:solidFill>
              </a:rPr>
              <a:t>15 </a:t>
            </a:r>
            <a:r>
              <a:rPr lang="en-US" altLang="en-US" sz="3400" dirty="0">
                <a:solidFill>
                  <a:schemeClr val="accent1"/>
                </a:solidFill>
              </a:rPr>
              <a:t>de </a:t>
            </a:r>
            <a:r>
              <a:rPr lang="en-US" altLang="en-US" sz="34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400" dirty="0" smtClean="0">
                <a:solidFill>
                  <a:schemeClr val="accent1"/>
                </a:solidFill>
              </a:rPr>
              <a:t> </a:t>
            </a:r>
            <a:r>
              <a:rPr lang="en-US" altLang="en-US" sz="3400" dirty="0">
                <a:solidFill>
                  <a:schemeClr val="accent1"/>
                </a:solidFill>
              </a:rPr>
              <a:t>del </a:t>
            </a:r>
            <a:r>
              <a:rPr lang="en-US" altLang="en-US" sz="3400" dirty="0" smtClean="0">
                <a:solidFill>
                  <a:schemeClr val="accent1"/>
                </a:solidFill>
              </a:rPr>
              <a:t>2013</a:t>
            </a:r>
            <a:endParaRPr lang="en-US" altLang="en-US" sz="34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66738" y="1676400"/>
            <a:ext cx="8001000" cy="4648200"/>
          </a:xfrm>
        </p:spPr>
        <p:txBody>
          <a:bodyPr/>
          <a:lstStyle/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accent2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accent2"/>
                </a:solidFill>
              </a:rPr>
              <a:t>12:</a:t>
            </a:r>
            <a:r>
              <a:rPr lang="es-ES_tradnl" altLang="en-US" dirty="0" smtClean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¿Cómo es tu familia?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accent2"/>
                </a:solidFill>
              </a:rPr>
              <a:t>Actividad Inicial:</a:t>
            </a:r>
          </a:p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Copia y completa: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Él no es serio. Es ______________.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Ella no es baja. Es 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Él no es rubio. Es 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Ella no es mexicana. Es de Perú.  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/>
              <a:t>     Es ____________.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57400" y="55626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 dirty="0">
                <a:solidFill>
                  <a:schemeClr val="hlink"/>
                </a:solidFill>
              </a:rPr>
              <a:t>peruana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>
                <a:solidFill>
                  <a:schemeClr val="hlink"/>
                </a:solidFill>
              </a:rPr>
              <a:t>gatito(a)</a:t>
            </a:r>
            <a:r>
              <a:rPr lang="en-US" altLang="en-US"/>
              <a:t> – kitten</a:t>
            </a:r>
          </a:p>
          <a:p>
            <a:r>
              <a:rPr lang="en-US" altLang="en-US">
                <a:solidFill>
                  <a:schemeClr val="hlink"/>
                </a:solidFill>
              </a:rPr>
              <a:t>Perrito(a)</a:t>
            </a:r>
            <a:r>
              <a:rPr lang="en-US" altLang="en-US"/>
              <a:t>-Puppy</a:t>
            </a:r>
            <a:r>
              <a:rPr lang="en-US" altLang="en-US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>
                <a:solidFill>
                  <a:schemeClr val="hlink"/>
                </a:solidFill>
              </a:rPr>
              <a:t>único(a)  </a:t>
            </a:r>
            <a:r>
              <a:rPr lang="en-US" altLang="en-US"/>
              <a:t>-Only</a:t>
            </a:r>
          </a:p>
          <a:p>
            <a:r>
              <a:rPr lang="en-US" altLang="en-US">
                <a:solidFill>
                  <a:schemeClr val="hlink"/>
                </a:solidFill>
              </a:rPr>
              <a:t>Menor</a:t>
            </a:r>
            <a:r>
              <a:rPr lang="en-US" altLang="en-US"/>
              <a:t>	-younger</a:t>
            </a:r>
          </a:p>
          <a:p>
            <a:r>
              <a:rPr lang="en-US" altLang="en-US">
                <a:solidFill>
                  <a:schemeClr val="hlink"/>
                </a:solidFill>
              </a:rPr>
              <a:t>Mayor</a:t>
            </a:r>
            <a:r>
              <a:rPr lang="en-US" altLang="en-US"/>
              <a:t>	-older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001000" cy="4267200"/>
          </a:xfrm>
        </p:spPr>
        <p:txBody>
          <a:bodyPr/>
          <a:lstStyle/>
          <a:p>
            <a:r>
              <a:rPr lang="es-ES_tradnl" altLang="en-US">
                <a:solidFill>
                  <a:schemeClr val="hlink"/>
                </a:solidFill>
              </a:rPr>
              <a:t>Cariñoso(a)</a:t>
            </a:r>
            <a:r>
              <a:rPr lang="es-ES_tradnl" altLang="en-US"/>
              <a:t> –sweet, lovable</a:t>
            </a:r>
          </a:p>
          <a:p>
            <a:pPr>
              <a:buFont typeface="Wingdings" pitchFamily="2" charset="2"/>
              <a:buNone/>
            </a:pPr>
            <a:endParaRPr lang="es-ES_tradnl" altLang="en-US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2590800" y="10668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El pelo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476750" y="103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Hair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Brown hair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blonde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red</a:t>
            </a:r>
            <a:endParaRPr lang="en-US" altLang="en-US" sz="3200">
              <a:solidFill>
                <a:schemeClr val="tx1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black</a:t>
            </a:r>
            <a:endParaRPr lang="en-US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eyes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Cafés </a:t>
            </a:r>
            <a:br>
              <a:rPr lang="es-MX" altLang="en-US">
                <a:solidFill>
                  <a:schemeClr val="hlink"/>
                </a:solidFill>
              </a:rPr>
            </a:br>
            <a:r>
              <a:rPr lang="es-MX" altLang="en-US">
                <a:solidFill>
                  <a:schemeClr val="hlink"/>
                </a:solidFill>
              </a:rPr>
              <a:t>casta</a:t>
            </a:r>
            <a:r>
              <a:rPr lang="en-US" altLang="en-US">
                <a:solidFill>
                  <a:schemeClr val="hlink"/>
                </a:solidFill>
              </a:rPr>
              <a:t>ñ</a:t>
            </a:r>
            <a:r>
              <a:rPr lang="es-MX" altLang="en-US">
                <a:solidFill>
                  <a:schemeClr val="hlink"/>
                </a:solidFill>
              </a:rPr>
              <a:t>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brown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verdes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green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azules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blue</a:t>
            </a:r>
            <a:endParaRPr lang="en-US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882062" cy="5029200"/>
          </a:xfrm>
        </p:spPr>
        <p:txBody>
          <a:bodyPr/>
          <a:lstStyle/>
          <a:p>
            <a:r>
              <a:rPr lang="en-US" altLang="en-US" sz="3600" dirty="0" err="1" smtClean="0"/>
              <a:t>Completa</a:t>
            </a:r>
            <a:r>
              <a:rPr lang="en-US" altLang="en-US" sz="3600" dirty="0" smtClean="0"/>
              <a:t> la </a:t>
            </a:r>
            <a:r>
              <a:rPr lang="en-US" altLang="en-US" sz="3600" dirty="0" err="1" smtClean="0"/>
              <a:t>hoja</a:t>
            </a:r>
            <a:r>
              <a:rPr lang="en-US" altLang="en-US" sz="3600" dirty="0" smtClean="0"/>
              <a:t> </a:t>
            </a:r>
            <a:r>
              <a:rPr lang="en-US" altLang="en-US" sz="3600" u="sng" dirty="0" err="1" smtClean="0"/>
              <a:t>Vocabulario</a:t>
            </a:r>
            <a:r>
              <a:rPr lang="en-US" altLang="en-US" sz="3600" u="sng" dirty="0" smtClean="0"/>
              <a:t> 1</a:t>
            </a:r>
            <a:r>
              <a:rPr lang="en-US" altLang="en-US" sz="3600" dirty="0" smtClean="0"/>
              <a:t> </a:t>
            </a:r>
            <a:r>
              <a:rPr lang="en-US" altLang="en-US" sz="3600" i="1" dirty="0" smtClean="0"/>
              <a:t>(</a:t>
            </a:r>
            <a:r>
              <a:rPr lang="en-US" altLang="en-US" sz="3600" dirty="0" smtClean="0"/>
              <a:t>2.3-2.4)</a:t>
            </a:r>
            <a:endParaRPr lang="en-US" altLang="en-US" sz="3600" dirty="0"/>
          </a:p>
          <a:p>
            <a:pPr lvl="1"/>
            <a:r>
              <a:rPr lang="en-US" altLang="en-US" sz="3200" dirty="0" smtClean="0"/>
              <a:t>Make </a:t>
            </a:r>
            <a:r>
              <a:rPr lang="en-US" altLang="en-US" sz="3200" dirty="0"/>
              <a:t>yourself vocabulary index </a:t>
            </a:r>
            <a:r>
              <a:rPr lang="en-US" altLang="en-US" sz="3200" dirty="0" smtClean="0"/>
              <a:t>cards with all the vocabulary learned today.  This will be checked on Thursday!</a:t>
            </a:r>
            <a:endParaRPr lang="en-US" altLang="en-US" sz="32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27075" y="381000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# </a:t>
            </a:r>
            <a:r>
              <a:rPr lang="en-US" altLang="en-US" dirty="0" smtClean="0">
                <a:solidFill>
                  <a:schemeClr val="accent2"/>
                </a:solidFill>
              </a:rPr>
              <a:t>12:</a:t>
            </a:r>
            <a:endParaRPr lang="en-US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de vocabulario:</a:t>
            </a:r>
          </a:p>
        </p:txBody>
      </p:sp>
      <p:pic>
        <p:nvPicPr>
          <p:cNvPr id="8196" name="Picture 4" descr="botero-fami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676400"/>
            <a:ext cx="405288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91000" y="18288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_tradnl" altLang="en-US" sz="3000">
                <a:solidFill>
                  <a:schemeClr val="hlink"/>
                </a:solidFill>
              </a:rPr>
              <a:t>La Familia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477000" y="1812925"/>
            <a:ext cx="1676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-Family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13225" y="2574925"/>
            <a:ext cx="447357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000">
                <a:solidFill>
                  <a:schemeClr val="hlink"/>
                </a:solidFill>
              </a:rPr>
              <a:t>Los Parientes-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300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000">
                <a:solidFill>
                  <a:schemeClr val="hlink"/>
                </a:solidFill>
              </a:rPr>
              <a:t>El miembro-</a:t>
            </a:r>
          </a:p>
          <a:p>
            <a:pPr>
              <a:spcBef>
                <a:spcPct val="50000"/>
              </a:spcBef>
            </a:pPr>
            <a:endParaRPr lang="en-US" altLang="en-US" sz="3000">
              <a:solidFill>
                <a:schemeClr val="hlink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086600" y="2514600"/>
            <a:ext cx="2057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Family</a:t>
            </a:r>
          </a:p>
          <a:p>
            <a:r>
              <a:rPr lang="es-ES_tradnl" altLang="en-US" sz="3000"/>
              <a:t>members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858000" y="3946525"/>
            <a:ext cx="2133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01000" cy="682625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accent2"/>
                </a:solidFill>
              </a:rPr>
              <a:t>La familia </a:t>
            </a:r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590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23114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581400"/>
            <a:ext cx="228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500">
                <a:solidFill>
                  <a:srgbClr val="0033CC"/>
                </a:solidFill>
              </a:rPr>
              <a:t>(la mamá)</a:t>
            </a:r>
            <a:endParaRPr lang="en-US" altLang="en-US" sz="250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05000" y="3290888"/>
            <a:ext cx="175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solidFill>
                  <a:schemeClr val="tx2"/>
                </a:solidFill>
                <a:latin typeface="Tahoma" pitchFamily="34" charset="0"/>
              </a:rPr>
              <a:t> Mother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057400" y="37338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solidFill>
                  <a:schemeClr val="tx2"/>
                </a:solidFill>
                <a:latin typeface="Tahoma" pitchFamily="34" charset="0"/>
              </a:rPr>
              <a:t>(mom)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562600" y="32004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486400" y="3657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500">
                <a:solidFill>
                  <a:srgbClr val="0033CC"/>
                </a:solidFill>
              </a:rPr>
              <a:t>(el papá)</a:t>
            </a:r>
            <a:endParaRPr lang="en-US" altLang="en-US" sz="2500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2800" y="3276600"/>
            <a:ext cx="1357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- father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71628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s-MX" altLang="en-US" sz="2800">
                <a:latin typeface="Tahoma" pitchFamily="34" charset="0"/>
              </a:rPr>
              <a:t>- dad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286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altLang="en-US" sz="3000"/>
              <a:t> </a:t>
            </a:r>
            <a:r>
              <a:rPr lang="es-MX" altLang="en-US" sz="3000">
                <a:solidFill>
                  <a:srgbClr val="0033CC"/>
                </a:solidFill>
              </a:rPr>
              <a:t>el hijo</a:t>
            </a:r>
            <a:endParaRPr lang="en-US" altLang="en-US" sz="3000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676400" y="6324600"/>
            <a:ext cx="14478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– son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124200" y="57150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6553200" y="6248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– daughter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971800" y="43434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3352800" y="4824413"/>
            <a:ext cx="16764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brother/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sister</a:t>
            </a: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54102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3124200" y="201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429000" y="2452688"/>
            <a:ext cx="160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parents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352800" y="62484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siblings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ermanos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2859088"/>
            <a:ext cx="2667000" cy="2627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029200" y="717550"/>
            <a:ext cx="77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537325" y="1174750"/>
            <a:ext cx="169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1020763"/>
            <a:ext cx="3352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Hermanastro</a:t>
            </a:r>
            <a:r>
              <a:rPr lang="es-ES_tradnl" altLang="en-US" sz="2400">
                <a:solidFill>
                  <a:srgbClr val="0033CC"/>
                </a:solidFill>
                <a:latin typeface="Tahoma" pitchFamily="34" charset="0"/>
              </a:rPr>
              <a:t>(s)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400">
                <a:latin typeface="Tahoma" pitchFamily="34" charset="0"/>
              </a:rPr>
              <a:t>Stepbrother(s)</a:t>
            </a:r>
            <a:endParaRPr lang="es-ES_tradnl" altLang="en-US" sz="2000" i="1">
              <a:latin typeface="Tahoma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943600" y="55626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Gemelos/as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6294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r>
              <a:rPr lang="es-MX" altLang="en-US" sz="2400">
                <a:solidFill>
                  <a:schemeClr val="tx2"/>
                </a:solidFill>
                <a:latin typeface="Tahoma" pitchFamily="34" charset="0"/>
              </a:rPr>
              <a:t>Twins </a:t>
            </a:r>
            <a:endParaRPr lang="es-ES_tradnl" altLang="en-US" sz="2400" i="1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3400"/>
            <a:ext cx="2590800" cy="207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5038"/>
            <a:ext cx="3319463" cy="442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3913"/>
            <a:ext cx="2362200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327660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66800" y="42211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madrastra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66800" y="4738688"/>
            <a:ext cx="1971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stepmother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419600" y="2971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Hermanastra(s)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800600" y="3429000"/>
            <a:ext cx="2111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stepsister(s)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66800" y="5287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padrastro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76325" y="5805488"/>
            <a:ext cx="1779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stepfather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71950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791200" y="45720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867400" y="5105400"/>
            <a:ext cx="2259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stepdaughter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5791200" y="5668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842000" y="6110288"/>
            <a:ext cx="1397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stepson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362200"/>
            <a:ext cx="1905000" cy="685800"/>
          </a:xfrm>
        </p:spPr>
        <p:txBody>
          <a:bodyPr/>
          <a:lstStyle/>
          <a:p>
            <a:r>
              <a:rPr lang="es-MX" altLang="en-US" sz="2500"/>
              <a:t/>
            </a:r>
            <a:br>
              <a:rPr lang="es-MX" altLang="en-US" sz="2500"/>
            </a:br>
            <a:r>
              <a:rPr lang="es-MX" altLang="en-US" sz="2500">
                <a:solidFill>
                  <a:srgbClr val="0033CC"/>
                </a:solidFill>
              </a:rPr>
              <a:t>la tía</a:t>
            </a:r>
            <a:r>
              <a:rPr lang="es-MX" altLang="en-US" sz="2500"/>
              <a:t> </a:t>
            </a:r>
            <a:endParaRPr lang="en-US" altLang="en-US" sz="25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14600" y="838200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29718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aunt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860925" y="1022350"/>
            <a:ext cx="2606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191000" y="24384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el tío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44975" y="2895600"/>
            <a:ext cx="1012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uncle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447925" y="3048000"/>
            <a:ext cx="1438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tios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346325" y="3505200"/>
            <a:ext cx="16160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- aunts &amp; uncles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705600" y="3200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primo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477000" y="37338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 </a:t>
            </a:r>
            <a:r>
              <a:rPr lang="es-ES_tradnl" altLang="en-US" sz="2800" i="1">
                <a:latin typeface="Tahoma" pitchFamily="34" charset="0"/>
              </a:rPr>
              <a:t>(boy)</a:t>
            </a:r>
            <a:endParaRPr lang="es-ES_tradnl" altLang="en-US" sz="2800">
              <a:latin typeface="Tahoma" pitchFamily="34" charset="0"/>
            </a:endParaRPr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286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90600"/>
            <a:ext cx="22860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91325" y="4343400"/>
            <a:ext cx="163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prima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6553200" y="49530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 </a:t>
            </a:r>
            <a:r>
              <a:rPr lang="es-ES_tradnl" altLang="en-US" sz="2800" i="1">
                <a:latin typeface="Tahoma" pitchFamily="34" charset="0"/>
              </a:rPr>
              <a:t>(girl)</a:t>
            </a:r>
            <a:endParaRPr lang="es-ES_tradnl" altLang="en-US" sz="2800">
              <a:latin typeface="Tahoma" pitchFamily="34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629400" y="5516563"/>
            <a:ext cx="2014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primos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6858000" y="60340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cousins</a:t>
            </a:r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sobrino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286000" y="5119688"/>
            <a:ext cx="1416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nephew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1981200" y="55927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sobrina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286000" y="5957888"/>
            <a:ext cx="1001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niece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3886200" y="4983163"/>
            <a:ext cx="2301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sobrinos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4267200" y="5378450"/>
            <a:ext cx="1676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nieces &amp; nephews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8650"/>
            <a:ext cx="1882775" cy="649288"/>
          </a:xfrm>
        </p:spPr>
        <p:txBody>
          <a:bodyPr/>
          <a:lstStyle/>
          <a:p>
            <a:r>
              <a:rPr lang="es-MX" altLang="en-US" sz="2800">
                <a:solidFill>
                  <a:srgbClr val="0033CC"/>
                </a:solidFill>
              </a:rPr>
              <a:t>abuelo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51125" y="869950"/>
            <a:ext cx="176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62200" y="762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grandpa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0" y="776288"/>
            <a:ext cx="165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rgbClr val="0033CC"/>
                </a:solidFill>
                <a:latin typeface="Tahoma" pitchFamily="34" charset="0"/>
              </a:rPr>
              <a:t>abuela(s)</a:t>
            </a:r>
            <a:endParaRPr lang="es-ES_tradnl" altLang="en-US" sz="28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248400" y="762000"/>
            <a:ext cx="2009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grandma(s)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19800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209800" y="12954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5029200" y="12954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33400" y="5638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Nieto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676400" y="5715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grandson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038600" y="57150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Nieta(s)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638800" y="5715000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chemeClr val="tx1"/>
                </a:solidFill>
              </a:rPr>
              <a:t>Granddaughter(s)</a:t>
            </a:r>
            <a:endParaRPr lang="en-US" altLang="en-US" sz="2800">
              <a:solidFill>
                <a:schemeClr val="tx1"/>
              </a:solidFill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1752600" y="4495800"/>
            <a:ext cx="1371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5638800" y="4953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9718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chemeClr val="folHlink"/>
                </a:solidFill>
              </a:rPr>
              <a:t>Nietos</a:t>
            </a:r>
            <a:endParaRPr lang="en-US" altLang="en-US" sz="2800">
              <a:solidFill>
                <a:schemeClr val="folHlink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3434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100">
                <a:solidFill>
                  <a:schemeClr val="tx1"/>
                </a:solidFill>
              </a:rPr>
              <a:t>grandchildren</a:t>
            </a:r>
            <a:endParaRPr lang="en-US" altLang="en-US" sz="2100">
              <a:solidFill>
                <a:schemeClr val="tx1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765425" y="152400"/>
            <a:ext cx="18827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abuelos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419600" y="242888"/>
            <a:ext cx="419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grandparents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esposa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800600" y="46783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esposo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00325" y="5119688"/>
            <a:ext cx="828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wife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957763" y="5105400"/>
            <a:ext cx="1519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husband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429000" y="5638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esposos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276600" y="6172200"/>
            <a:ext cx="2625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husband &amp; wife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676275"/>
            <a:ext cx="585787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2914650" cy="566738"/>
          </a:xfrm>
        </p:spPr>
        <p:txBody>
          <a:bodyPr/>
          <a:lstStyle/>
          <a:p>
            <a:r>
              <a:rPr lang="es-MX" altLang="en-US" sz="3200">
                <a:solidFill>
                  <a:srgbClr val="0033CC"/>
                </a:solidFill>
              </a:rPr>
              <a:t>mascota(s)</a:t>
            </a:r>
            <a:endParaRPr lang="en-US" altLang="en-US" sz="3200">
              <a:solidFill>
                <a:srgbClr val="0033CC"/>
              </a:solidFill>
            </a:endParaRPr>
          </a:p>
        </p:txBody>
      </p:sp>
      <p:pic>
        <p:nvPicPr>
          <p:cNvPr id="15363" name="Picture 3" descr="masco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76400"/>
            <a:ext cx="411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876800" y="762000"/>
            <a:ext cx="199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6096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chemeClr val="tx2"/>
                </a:solidFill>
                <a:latin typeface="Tahoma" pitchFamily="34" charset="0"/>
              </a:rPr>
              <a:t>pet(s)</a:t>
            </a:r>
            <a:endParaRPr lang="es-ES_tradnl" altLang="en-US" sz="32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38200" y="1931988"/>
            <a:ext cx="1025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Gato</a:t>
            </a:r>
          </a:p>
          <a:p>
            <a:pPr eaLnBrk="0" hangingPunct="0"/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41588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latin typeface="Tahoma" pitchFamily="34" charset="0"/>
              </a:rPr>
              <a:t>cat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696200" y="2922588"/>
            <a:ext cx="1136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perro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848600" y="3684588"/>
            <a:ext cx="85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latin typeface="Tahoma" pitchFamily="34" charset="0"/>
              </a:rPr>
              <a:t>dog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981200" y="22860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6553200" y="24384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6629400" y="43434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387</TotalTime>
  <Words>271</Words>
  <Application>Microsoft Office PowerPoint</Application>
  <PresentationFormat>On-screen Show (4:3)</PresentationFormat>
  <Paragraphs>124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Verdana</vt:lpstr>
      <vt:lpstr>Times New Roman</vt:lpstr>
      <vt:lpstr>Wingdings</vt:lpstr>
      <vt:lpstr>Tahoma</vt:lpstr>
      <vt:lpstr>Monotype Sorts</vt:lpstr>
      <vt:lpstr>Profile</vt:lpstr>
      <vt:lpstr>Me llamo ___________   Clase 701 La fecha es el 15 de octubre del 2013</vt:lpstr>
      <vt:lpstr>Repaso de vocabulario:</vt:lpstr>
      <vt:lpstr>La familia </vt:lpstr>
      <vt:lpstr>PowerPoint Presentation</vt:lpstr>
      <vt:lpstr>PowerPoint Presentation</vt:lpstr>
      <vt:lpstr> la tía </vt:lpstr>
      <vt:lpstr>abuelo</vt:lpstr>
      <vt:lpstr>PowerPoint Presentation</vt:lpstr>
      <vt:lpstr>mascota(s)</vt:lpstr>
      <vt:lpstr>Más vocabulario</vt:lpstr>
      <vt:lpstr>El pelo</vt:lpstr>
      <vt:lpstr>Los ojos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 Low La fecha es el Primero de marzo del 2010</dc:title>
  <dc:creator>Helen Zumaeta</dc:creator>
  <cp:lastModifiedBy>Helen Zumaeta</cp:lastModifiedBy>
  <cp:revision>20</cp:revision>
  <cp:lastPrinted>2013-10-15T13:57:23Z</cp:lastPrinted>
  <dcterms:created xsi:type="dcterms:W3CDTF">2010-03-01T18:35:15Z</dcterms:created>
  <dcterms:modified xsi:type="dcterms:W3CDTF">2013-10-15T16:05:19Z</dcterms:modified>
</cp:coreProperties>
</file>